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07" r:id="rId2"/>
    <p:sldId id="309" r:id="rId3"/>
    <p:sldId id="310" r:id="rId4"/>
    <p:sldId id="311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B300"/>
    <a:srgbClr val="828282"/>
    <a:srgbClr val="2C2781"/>
    <a:srgbClr val="33A7DF"/>
    <a:srgbClr val="87022F"/>
    <a:srgbClr val="FAB500"/>
    <a:srgbClr val="32A7DF"/>
    <a:srgbClr val="FAB4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6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467999" cy="467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BB0DF98F-7A9D-4B2C-8AB0-D3E0A44DD3ED}" type="datetimeFigureOut">
              <a:rPr lang="en-GB" smtClean="0"/>
              <a:t>17/03/2024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76789"/>
            <a:ext cx="5438775" cy="3908425"/>
          </a:xfrm>
          <a:prstGeom prst="rect">
            <a:avLst/>
          </a:prstGeom>
        </p:spPr>
        <p:txBody>
          <a:bodyPr vert="horz" lIns="91438" tIns="45719" rIns="91438" bIns="4571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2A3E7758-0C75-4EAE-8F32-C41FBD507BC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2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17/03/2024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54A0A74-B983-22C8-FA85-7DE9692885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2632" r="9693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436429" y="0"/>
            <a:ext cx="1421875" cy="9104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7D893EF-1F88-0AFA-6CB1-7E3F6A00C18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194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696" y="0"/>
            <a:ext cx="881128" cy="9104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6C7D56C-DF1D-3539-0198-DD37C17EDBE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795792" y="5036974"/>
            <a:ext cx="904875" cy="37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08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17/03/2024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417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17/03/2024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688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17/03/2024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21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17/03/2024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659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17/03/2024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80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17/03/2024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3219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17/03/2024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4735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17/03/2024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17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17/03/2024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371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A9C53-6A91-48BB-A57D-3E789EF170F9}" type="datetimeFigureOut">
              <a:rPr lang="en-GB" smtClean="0"/>
              <a:t>17/03/2024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9352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A9C53-6A91-48BB-A57D-3E789EF170F9}" type="datetimeFigureOut">
              <a:rPr lang="en-GB" smtClean="0"/>
              <a:t>17/03/2024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77CD8-BC89-4BCF-BF17-B8361C9AA9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9452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5A536D-8A32-F947-80F5-3747700701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45DFC72-961A-92FF-DFA4-68F7C83555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2632" r="9693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48784" y="40956"/>
            <a:ext cx="1757216" cy="112523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333EFE7-76C4-E31B-549C-18A120C2AA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194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696" y="0"/>
            <a:ext cx="1128572" cy="116619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01AA020-CAD9-B235-E424-1E4663C6FAC6}"/>
              </a:ext>
            </a:extLst>
          </p:cNvPr>
          <p:cNvSpPr/>
          <p:nvPr/>
        </p:nvSpPr>
        <p:spPr>
          <a:xfrm>
            <a:off x="104016" y="40956"/>
            <a:ext cx="985830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Maths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Year 7 Knowledge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Organiser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Half Term 5 and 6</a:t>
            </a:r>
          </a:p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Topics covered during lessons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E062AAA-9064-4E74-8D10-76474E0F672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1917" y="1603305"/>
            <a:ext cx="1825695" cy="182569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A80B71F-1065-DFC6-020E-963BD6D9CA8C}"/>
              </a:ext>
            </a:extLst>
          </p:cNvPr>
          <p:cNvSpPr txBox="1"/>
          <p:nvPr/>
        </p:nvSpPr>
        <p:spPr>
          <a:xfrm>
            <a:off x="137146" y="1166191"/>
            <a:ext cx="2195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How to access Sparx: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8B65459-965E-7FF5-D57C-24EA9B4A60D3}"/>
              </a:ext>
            </a:extLst>
          </p:cNvPr>
          <p:cNvSpPr txBox="1"/>
          <p:nvPr/>
        </p:nvSpPr>
        <p:spPr>
          <a:xfrm>
            <a:off x="47696" y="3597964"/>
            <a:ext cx="26955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Scan QR code above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Select ‘Log in’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Select ‘Student log in’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Either use Sparx username/password or ‘Sign in using Microsoft’ option using school email address and password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3B01BBC-47B7-4C00-FFB6-055FCFE798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558030"/>
              </p:ext>
            </p:extLst>
          </p:nvPr>
        </p:nvGraphicFramePr>
        <p:xfrm>
          <a:off x="3246783" y="1535523"/>
          <a:ext cx="6072258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36129">
                  <a:extLst>
                    <a:ext uri="{9D8B030D-6E8A-4147-A177-3AD203B41FA5}">
                      <a16:colId xmlns:a16="http://schemas.microsoft.com/office/drawing/2014/main" val="2021805611"/>
                    </a:ext>
                  </a:extLst>
                </a:gridCol>
                <a:gridCol w="3036129">
                  <a:extLst>
                    <a:ext uri="{9D8B030D-6E8A-4147-A177-3AD203B41FA5}">
                      <a16:colId xmlns:a16="http://schemas.microsoft.com/office/drawing/2014/main" val="3003170428"/>
                    </a:ext>
                  </a:extLst>
                </a:gridCol>
              </a:tblGrid>
              <a:tr h="323165">
                <a:tc>
                  <a:txBody>
                    <a:bodyPr/>
                    <a:lstStyle/>
                    <a:p>
                      <a:r>
                        <a:rPr lang="en-GB" sz="16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Sparx 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471511"/>
                  </a:ext>
                </a:extLst>
              </a:tr>
              <a:tr h="323165">
                <a:tc>
                  <a:txBody>
                    <a:bodyPr/>
                    <a:lstStyle/>
                    <a:p>
                      <a:r>
                        <a:rPr lang="en-GB" sz="1600" dirty="0"/>
                        <a:t>Using a ruler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M985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208020"/>
                  </a:ext>
                </a:extLst>
              </a:tr>
              <a:tr h="323165">
                <a:tc>
                  <a:txBody>
                    <a:bodyPr/>
                    <a:lstStyle/>
                    <a:p>
                      <a:r>
                        <a:rPr lang="en-GB" sz="1600" dirty="0"/>
                        <a:t>Using a pair of compasses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M196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673621"/>
                  </a:ext>
                </a:extLst>
              </a:tr>
              <a:tr h="323165">
                <a:tc>
                  <a:txBody>
                    <a:bodyPr/>
                    <a:lstStyle/>
                    <a:p>
                      <a:r>
                        <a:rPr lang="en-GB" sz="1600" dirty="0"/>
                        <a:t>Constructing Triangles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M565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397462"/>
                  </a:ext>
                </a:extLst>
              </a:tr>
              <a:tr h="323165">
                <a:tc>
                  <a:txBody>
                    <a:bodyPr/>
                    <a:lstStyle/>
                    <a:p>
                      <a:r>
                        <a:rPr lang="en-GB" sz="1600" dirty="0"/>
                        <a:t>Types of Angles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M502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673390"/>
                  </a:ext>
                </a:extLst>
              </a:tr>
              <a:tr h="323165">
                <a:tc>
                  <a:txBody>
                    <a:bodyPr/>
                    <a:lstStyle/>
                    <a:p>
                      <a:r>
                        <a:rPr lang="en-GB" sz="1600" dirty="0"/>
                        <a:t>Measuring angles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M780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414736"/>
                  </a:ext>
                </a:extLst>
              </a:tr>
              <a:tr h="323165">
                <a:tc>
                  <a:txBody>
                    <a:bodyPr/>
                    <a:lstStyle/>
                    <a:p>
                      <a:r>
                        <a:rPr lang="en-GB" sz="1600" dirty="0"/>
                        <a:t>Shape properties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M276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203358"/>
                  </a:ext>
                </a:extLst>
              </a:tr>
              <a:tr h="238352">
                <a:tc>
                  <a:txBody>
                    <a:bodyPr/>
                    <a:lstStyle/>
                    <a:p>
                      <a:r>
                        <a:rPr lang="en-GB" sz="1600" dirty="0"/>
                        <a:t>Angles on a line and about a 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M818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410534"/>
                  </a:ext>
                </a:extLst>
              </a:tr>
              <a:tr h="238352">
                <a:tc>
                  <a:txBody>
                    <a:bodyPr/>
                    <a:lstStyle/>
                    <a:p>
                      <a:r>
                        <a:rPr lang="en-GB" sz="1600" dirty="0"/>
                        <a:t>Angles in triangles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M351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6252064"/>
                  </a:ext>
                </a:extLst>
              </a:tr>
              <a:tr h="238352">
                <a:tc>
                  <a:txBody>
                    <a:bodyPr/>
                    <a:lstStyle/>
                    <a:p>
                      <a:r>
                        <a:rPr lang="en-GB" sz="1600" dirty="0"/>
                        <a:t>Angles in quadrilaterals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M679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881497"/>
                  </a:ext>
                </a:extLst>
              </a:tr>
              <a:tr h="238352">
                <a:tc>
                  <a:txBody>
                    <a:bodyPr/>
                    <a:lstStyle/>
                    <a:p>
                      <a:r>
                        <a:rPr lang="en-GB" sz="1600" dirty="0"/>
                        <a:t>Angles on parallel lines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M606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096846"/>
                  </a:ext>
                </a:extLst>
              </a:tr>
              <a:tr h="238352">
                <a:tc>
                  <a:txBody>
                    <a:bodyPr/>
                    <a:lstStyle/>
                    <a:p>
                      <a:r>
                        <a:rPr lang="en-GB" sz="1600" dirty="0"/>
                        <a:t>Angles in polygons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M653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426683"/>
                  </a:ext>
                </a:extLst>
              </a:tr>
              <a:tr h="238352">
                <a:tc>
                  <a:txBody>
                    <a:bodyPr/>
                    <a:lstStyle/>
                    <a:p>
                      <a:r>
                        <a:rPr lang="en-GB" sz="1600" dirty="0"/>
                        <a:t>Subtracting Integers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M347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881436"/>
                  </a:ext>
                </a:extLst>
              </a:tr>
              <a:tr h="238352">
                <a:tc>
                  <a:txBody>
                    <a:bodyPr/>
                    <a:lstStyle/>
                    <a:p>
                      <a:r>
                        <a:rPr lang="en-GB" sz="1600" dirty="0"/>
                        <a:t>Subtracting Decimals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M152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566073"/>
                  </a:ext>
                </a:extLst>
              </a:tr>
              <a:tr h="238352">
                <a:tc>
                  <a:txBody>
                    <a:bodyPr/>
                    <a:lstStyle/>
                    <a:p>
                      <a:r>
                        <a:rPr lang="en-GB" sz="1600" dirty="0"/>
                        <a:t>Adding Decimals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M429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4469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1587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FE3254-F5FD-0F83-758E-787AEF3E9F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CFBE2AA-2F69-7114-6860-8B7821BD9C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2632" r="9693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48784" y="40956"/>
            <a:ext cx="1757216" cy="112523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C671E39-9323-2A98-4767-7702B61A42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194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696" y="0"/>
            <a:ext cx="1128572" cy="116619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EF2F6BD-9616-A7F3-6FBF-FDF5D92A759E}"/>
              </a:ext>
            </a:extLst>
          </p:cNvPr>
          <p:cNvSpPr/>
          <p:nvPr/>
        </p:nvSpPr>
        <p:spPr>
          <a:xfrm>
            <a:off x="104016" y="40956"/>
            <a:ext cx="985830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Maths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Year 7 Knowledge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Organiser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Half Term 5 and 6</a:t>
            </a:r>
          </a:p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Topics covered during lessons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3489D7B-FB16-FD9D-2F12-D7344F0062D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1917" y="1603305"/>
            <a:ext cx="1825695" cy="182569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B563AE7-B0C4-5C57-D6F4-76E6172C7605}"/>
              </a:ext>
            </a:extLst>
          </p:cNvPr>
          <p:cNvSpPr txBox="1"/>
          <p:nvPr/>
        </p:nvSpPr>
        <p:spPr>
          <a:xfrm>
            <a:off x="137146" y="1166191"/>
            <a:ext cx="2195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How to access Sparx: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A61542-0195-22D7-EFEC-DCE21D5C9D84}"/>
              </a:ext>
            </a:extLst>
          </p:cNvPr>
          <p:cNvSpPr txBox="1"/>
          <p:nvPr/>
        </p:nvSpPr>
        <p:spPr>
          <a:xfrm>
            <a:off x="47696" y="3597964"/>
            <a:ext cx="26955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Scan QR code above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Select ‘Log in’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Select ‘Student log in’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Either use Sparx username/password or ‘Sign in using Microsoft’ option using school email address and password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DDBC946-BC15-AEFD-2411-72A6E0501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356623"/>
              </p:ext>
            </p:extLst>
          </p:nvPr>
        </p:nvGraphicFramePr>
        <p:xfrm>
          <a:off x="2743200" y="1651572"/>
          <a:ext cx="6559826" cy="490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9913">
                  <a:extLst>
                    <a:ext uri="{9D8B030D-6E8A-4147-A177-3AD203B41FA5}">
                      <a16:colId xmlns:a16="http://schemas.microsoft.com/office/drawing/2014/main" val="2021805611"/>
                    </a:ext>
                  </a:extLst>
                </a:gridCol>
                <a:gridCol w="3279913">
                  <a:extLst>
                    <a:ext uri="{9D8B030D-6E8A-4147-A177-3AD203B41FA5}">
                      <a16:colId xmlns:a16="http://schemas.microsoft.com/office/drawing/2014/main" val="3003170428"/>
                    </a:ext>
                  </a:extLst>
                </a:gridCol>
              </a:tblGrid>
              <a:tr h="323165">
                <a:tc>
                  <a:txBody>
                    <a:bodyPr/>
                    <a:lstStyle/>
                    <a:p>
                      <a:r>
                        <a:rPr lang="en-GB" sz="16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Sparx 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471511"/>
                  </a:ext>
                </a:extLst>
              </a:tr>
              <a:tr h="323165">
                <a:tc>
                  <a:txBody>
                    <a:bodyPr/>
                    <a:lstStyle/>
                    <a:p>
                      <a:r>
                        <a:rPr lang="en-GB" sz="1600" dirty="0"/>
                        <a:t>Using a written method to multiply integers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M187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208020"/>
                  </a:ext>
                </a:extLst>
              </a:tr>
              <a:tr h="323165">
                <a:tc>
                  <a:txBody>
                    <a:bodyPr/>
                    <a:lstStyle/>
                    <a:p>
                      <a:r>
                        <a:rPr lang="en-GB" sz="1600" dirty="0"/>
                        <a:t>Using a written method to multiply decimals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M803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673621"/>
                  </a:ext>
                </a:extLst>
              </a:tr>
              <a:tr h="323165">
                <a:tc>
                  <a:txBody>
                    <a:bodyPr/>
                    <a:lstStyle/>
                    <a:p>
                      <a:r>
                        <a:rPr lang="en-GB" sz="1600" dirty="0"/>
                        <a:t>Adding and subtracting fractions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M835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397462"/>
                  </a:ext>
                </a:extLst>
              </a:tr>
              <a:tr h="323165">
                <a:tc>
                  <a:txBody>
                    <a:bodyPr/>
                    <a:lstStyle/>
                    <a:p>
                      <a:r>
                        <a:rPr lang="en-GB" sz="1600" dirty="0"/>
                        <a:t>Adding and subtracting mixed numbers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M931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673390"/>
                  </a:ext>
                </a:extLst>
              </a:tr>
              <a:tr h="323165">
                <a:tc>
                  <a:txBody>
                    <a:bodyPr/>
                    <a:lstStyle/>
                    <a:p>
                      <a:r>
                        <a:rPr lang="en-GB" sz="1600" dirty="0"/>
                        <a:t>Venn diagrams with set notation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M834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414736"/>
                  </a:ext>
                </a:extLst>
              </a:tr>
              <a:tr h="323165">
                <a:tc>
                  <a:txBody>
                    <a:bodyPr/>
                    <a:lstStyle/>
                    <a:p>
                      <a:r>
                        <a:rPr lang="en-GB" sz="1600" dirty="0"/>
                        <a:t>Using probability phrases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M655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203358"/>
                  </a:ext>
                </a:extLst>
              </a:tr>
              <a:tr h="238352">
                <a:tc>
                  <a:txBody>
                    <a:bodyPr/>
                    <a:lstStyle/>
                    <a:p>
                      <a:r>
                        <a:rPr lang="en-GB" sz="1600" dirty="0"/>
                        <a:t>Writing probabilities as fractions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M941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410534"/>
                  </a:ext>
                </a:extLst>
              </a:tr>
              <a:tr h="238352">
                <a:tc>
                  <a:txBody>
                    <a:bodyPr/>
                    <a:lstStyle/>
                    <a:p>
                      <a:r>
                        <a:rPr lang="en-GB" sz="1600" dirty="0"/>
                        <a:t>Writing probabilities as fractions, decimals, percentages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M938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6252064"/>
                  </a:ext>
                </a:extLst>
              </a:tr>
              <a:tr h="238352">
                <a:tc>
                  <a:txBody>
                    <a:bodyPr/>
                    <a:lstStyle/>
                    <a:p>
                      <a:r>
                        <a:rPr lang="en-GB" sz="1600" dirty="0"/>
                        <a:t>Sample space diagrams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M718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881497"/>
                  </a:ext>
                </a:extLst>
              </a:tr>
              <a:tr h="238352">
                <a:tc>
                  <a:txBody>
                    <a:bodyPr/>
                    <a:lstStyle/>
                    <a:p>
                      <a:r>
                        <a:rPr lang="en-GB" sz="1600" dirty="0"/>
                        <a:t>Probabilities of mutually exclusive 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M755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096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286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B3FDF5-1827-D547-96C3-9B1F1240A1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AD645F1-C3B3-B827-06F6-E34327CA22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2632" r="9693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48784" y="40956"/>
            <a:ext cx="1757216" cy="112523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2E04203-EDE7-05BF-6E5C-DF74B30173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194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696" y="0"/>
            <a:ext cx="1128572" cy="116619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2D61813-9D1F-FF63-E7A5-A06D21541399}"/>
              </a:ext>
            </a:extLst>
          </p:cNvPr>
          <p:cNvSpPr/>
          <p:nvPr/>
        </p:nvSpPr>
        <p:spPr>
          <a:xfrm>
            <a:off x="104016" y="40956"/>
            <a:ext cx="985830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Maths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Year 7 Knowledge </a:t>
            </a:r>
            <a:r>
              <a:rPr lang="en-US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Organiser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Half Term 5 and 6</a:t>
            </a:r>
          </a:p>
          <a:p>
            <a:pPr algn="ctr"/>
            <a:r>
              <a:rPr lang="en-US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Topics covered during lessons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DCFC94A-7832-AB0D-3D36-84B65A2ACBA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1917" y="1603305"/>
            <a:ext cx="1825695" cy="182569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E112835-273A-782B-2FA8-D79A73F7019F}"/>
              </a:ext>
            </a:extLst>
          </p:cNvPr>
          <p:cNvSpPr txBox="1"/>
          <p:nvPr/>
        </p:nvSpPr>
        <p:spPr>
          <a:xfrm>
            <a:off x="137146" y="1166191"/>
            <a:ext cx="2195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How to access Sparx: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9DD301-F334-2E3D-41BF-E9B06A83FFAE}"/>
              </a:ext>
            </a:extLst>
          </p:cNvPr>
          <p:cNvSpPr txBox="1"/>
          <p:nvPr/>
        </p:nvSpPr>
        <p:spPr>
          <a:xfrm>
            <a:off x="47696" y="3597964"/>
            <a:ext cx="26955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Scan QR code above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Select ‘Log in’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Select ‘Student log in’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Either use Sparx username/password or ‘Sign in using Microsoft’ option using school email address and password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D48E00D-8969-E0E3-7CDF-D73A4102FA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251711"/>
              </p:ext>
            </p:extLst>
          </p:nvPr>
        </p:nvGraphicFramePr>
        <p:xfrm>
          <a:off x="2743200" y="1651572"/>
          <a:ext cx="6559826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9913">
                  <a:extLst>
                    <a:ext uri="{9D8B030D-6E8A-4147-A177-3AD203B41FA5}">
                      <a16:colId xmlns:a16="http://schemas.microsoft.com/office/drawing/2014/main" val="2021805611"/>
                    </a:ext>
                  </a:extLst>
                </a:gridCol>
                <a:gridCol w="3279913">
                  <a:extLst>
                    <a:ext uri="{9D8B030D-6E8A-4147-A177-3AD203B41FA5}">
                      <a16:colId xmlns:a16="http://schemas.microsoft.com/office/drawing/2014/main" val="3003170428"/>
                    </a:ext>
                  </a:extLst>
                </a:gridCol>
              </a:tblGrid>
              <a:tr h="323165">
                <a:tc>
                  <a:txBody>
                    <a:bodyPr/>
                    <a:lstStyle/>
                    <a:p>
                      <a:r>
                        <a:rPr lang="en-GB" sz="1600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Sparx 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471511"/>
                  </a:ext>
                </a:extLst>
              </a:tr>
              <a:tr h="323165">
                <a:tc>
                  <a:txBody>
                    <a:bodyPr/>
                    <a:lstStyle/>
                    <a:p>
                      <a:r>
                        <a:rPr lang="en-GB" sz="1600" dirty="0"/>
                        <a:t>Finding factors and using divisibility tests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M823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208020"/>
                  </a:ext>
                </a:extLst>
              </a:tr>
              <a:tr h="323165">
                <a:tc>
                  <a:txBody>
                    <a:bodyPr/>
                    <a:lstStyle/>
                    <a:p>
                      <a:r>
                        <a:rPr lang="en-GB" sz="1600" dirty="0"/>
                        <a:t>Finding the lowest common multiple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M227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673621"/>
                  </a:ext>
                </a:extLst>
              </a:tr>
              <a:tr h="323165">
                <a:tc>
                  <a:txBody>
                    <a:bodyPr/>
                    <a:lstStyle/>
                    <a:p>
                      <a:r>
                        <a:rPr lang="en-GB" sz="1600" dirty="0"/>
                        <a:t>Finding the highest common 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M698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397462"/>
                  </a:ext>
                </a:extLst>
              </a:tr>
              <a:tr h="323165">
                <a:tc>
                  <a:txBody>
                    <a:bodyPr/>
                    <a:lstStyle/>
                    <a:p>
                      <a:r>
                        <a:rPr lang="en-GB" sz="1600" dirty="0"/>
                        <a:t>Finding prime numbers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M322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673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0451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B3FDF5-1827-D547-96C3-9B1F1240A1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2E04203-EDE7-05BF-6E5C-DF74B30173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194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696" y="0"/>
            <a:ext cx="1128572" cy="116619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DCFC94A-7832-AB0D-3D36-84B65A2ACB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7604" y="253343"/>
            <a:ext cx="1825695" cy="182569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E112835-273A-782B-2FA8-D79A73F7019F}"/>
              </a:ext>
            </a:extLst>
          </p:cNvPr>
          <p:cNvSpPr txBox="1"/>
          <p:nvPr/>
        </p:nvSpPr>
        <p:spPr>
          <a:xfrm>
            <a:off x="1636988" y="253343"/>
            <a:ext cx="5459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Forgotten your Sparx login details?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9DD301-F334-2E3D-41BF-E9B06A83FFAE}"/>
              </a:ext>
            </a:extLst>
          </p:cNvPr>
          <p:cNvSpPr txBox="1"/>
          <p:nvPr/>
        </p:nvSpPr>
        <p:spPr>
          <a:xfrm>
            <a:off x="1510746" y="1166191"/>
            <a:ext cx="545989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Scan QR code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Select ‘Log in’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Select ‘Student log in’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Select ‘Forgotten Sparx login details?’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Enter your name and date of birth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You will be given your username, and Sparx will generate a request with your teacher to allow you to reset your password.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Reset your password and continue with Sparx!</a:t>
            </a:r>
          </a:p>
        </p:txBody>
      </p:sp>
    </p:spTree>
    <p:extLst>
      <p:ext uri="{BB962C8B-B14F-4D97-AF65-F5344CB8AC3E}">
        <p14:creationId xmlns:p14="http://schemas.microsoft.com/office/powerpoint/2010/main" val="2801827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0DFE9B463D0C4E893B6443E5872437" ma:contentTypeVersion="15" ma:contentTypeDescription="Create a new document." ma:contentTypeScope="" ma:versionID="6777a4405b7097b33f638e753d98e4e9">
  <xsd:schema xmlns:xsd="http://www.w3.org/2001/XMLSchema" xmlns:xs="http://www.w3.org/2001/XMLSchema" xmlns:p="http://schemas.microsoft.com/office/2006/metadata/properties" xmlns:ns2="aa7a5745-9e0f-4924-935d-0f2a595e4faf" xmlns:ns3="e1d6258b-c154-4bf1-b770-8a3081ab21d9" targetNamespace="http://schemas.microsoft.com/office/2006/metadata/properties" ma:root="true" ma:fieldsID="e27552141f6b3628f02fb7af93c68a51" ns2:_="" ns3:_="">
    <xsd:import namespace="aa7a5745-9e0f-4924-935d-0f2a595e4faf"/>
    <xsd:import namespace="e1d6258b-c154-4bf1-b770-8a3081ab21d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DateTaken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7a5745-9e0f-4924-935d-0f2a595e4fa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67abc13-11e1-48b9-bfea-09db17f864d8}" ma:internalName="TaxCatchAll" ma:showField="CatchAllData" ma:web="aa7a5745-9e0f-4924-935d-0f2a595e4f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6258b-c154-4bf1-b770-8a3081ab21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5a303d7a-488f-49c3-89c7-4a7205a8442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a7a5745-9e0f-4924-935d-0f2a595e4faf" xsi:nil="true"/>
    <lcf76f155ced4ddcb4097134ff3c332f xmlns="e1d6258b-c154-4bf1-b770-8a3081ab21d9">
      <Terms xmlns="http://schemas.microsoft.com/office/infopath/2007/PartnerControls"/>
    </lcf76f155ced4ddcb4097134ff3c332f>
    <MediaLengthInSeconds xmlns="e1d6258b-c154-4bf1-b770-8a3081ab21d9" xsi:nil="true"/>
    <SharedWithUsers xmlns="aa7a5745-9e0f-4924-935d-0f2a595e4faf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FB2BA82-BFF1-49EB-A291-26363D5619D2}"/>
</file>

<file path=customXml/itemProps2.xml><?xml version="1.0" encoding="utf-8"?>
<ds:datastoreItem xmlns:ds="http://schemas.openxmlformats.org/officeDocument/2006/customXml" ds:itemID="{B635AFB6-29D2-4A4B-8396-E00D843B2B34}"/>
</file>

<file path=customXml/itemProps3.xml><?xml version="1.0" encoding="utf-8"?>
<ds:datastoreItem xmlns:ds="http://schemas.openxmlformats.org/officeDocument/2006/customXml" ds:itemID="{D03A089E-EC9F-4D02-8F2A-076CF711673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1623</TotalTime>
  <Words>379</Words>
  <Application>Microsoft Office PowerPoint</Application>
  <PresentationFormat>A4 Paper (210x297 mm)</PresentationFormat>
  <Paragraphs>97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Delta Academies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Oliver Challen</dc:creator>
  <cp:lastModifiedBy>Oliver Challen</cp:lastModifiedBy>
  <cp:revision>171</cp:revision>
  <cp:lastPrinted>2019-07-15T08:16:03Z</cp:lastPrinted>
  <dcterms:created xsi:type="dcterms:W3CDTF">2018-11-29T08:55:46Z</dcterms:created>
  <dcterms:modified xsi:type="dcterms:W3CDTF">2024-03-17T18:20:15Z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0x010100430DFE9B463D0C4E893B6443E5872437</vt:lpwstr>
  </property>
  <property fmtid="{D5CDD505-2E9C-101B-9397-08002B2CF9AE}" pid="3" name="MediaServiceImageTags">
    <vt:lpwstr/>
  </property>
  <property fmtid="{D5CDD505-2E9C-101B-9397-08002B2CF9AE}" pid="4" name="xd_ProgID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xd_Signature">
    <vt:bool>false</vt:bool>
  </property>
</Properties>
</file>